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9"/>
  </p:notesMasterIdLst>
  <p:handoutMasterIdLst>
    <p:handoutMasterId r:id="rId10"/>
  </p:handoutMasterIdLst>
  <p:sldIdLst>
    <p:sldId id="256" r:id="rId3"/>
    <p:sldId id="269" r:id="rId4"/>
    <p:sldId id="381" r:id="rId5"/>
    <p:sldId id="406" r:id="rId6"/>
    <p:sldId id="405" r:id="rId7"/>
    <p:sldId id="266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48C"/>
    <a:srgbClr val="009DE0"/>
    <a:srgbClr val="2B6066"/>
    <a:srgbClr val="9C8978"/>
    <a:srgbClr val="3B3C3B"/>
    <a:srgbClr val="3A3C3B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0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7884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343" y="1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C7606-1F1E-4AFF-A90D-0143542AF30A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679" y="4473579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343" y="8829675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A3A05-62E4-4912-B18A-C8CA375B2DB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404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3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CAD5-D62E-4B64-AF7F-E29A3BF72158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7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1E0B-1129-4F61-95F2-9F6B9E98B6CC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66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146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FB5F-FC1D-4CD7-949D-10C2742525BC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43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5E8-2228-417A-981A-5007DD038206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0101-11E4-4A5F-B2DE-69D20A7FBA70}" type="datetime1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9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0263-51B9-468C-A9F6-B7A1F5F41E98}" type="datetime1">
              <a:rPr lang="nl-NL" smtClean="0"/>
              <a:t>7-9-2018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4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651C-E99E-4B7D-8E2B-16F0CDABED5A}" type="datetime1">
              <a:rPr lang="nl-NL" smtClean="0"/>
              <a:t>7-9-2018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912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EC1D-9087-42D4-BA4C-D711747A2D2C}" type="datetime1">
              <a:rPr lang="nl-NL" smtClean="0"/>
              <a:t>7-9-2018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413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060-8D2B-4352-9C24-C75EBC0E5B6D}" type="datetime1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58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E2BF-0C04-4F8D-93CD-AB986ECB73AD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385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DA65-472A-4A2D-8EBB-F44B8695AC16}" type="datetime1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95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F3-F017-4F19-BFD3-767F5775A66D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15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301F-08D6-4793-AE0E-A5199BE050AD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50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2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A39B-4A9B-4D59-9B04-9C416E74AF1A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2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3B19-F143-417F-ADDA-E728948F36F5}" type="datetime1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42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41A2-D52C-4294-A84C-351F3A3FEEFB}" type="datetime1">
              <a:rPr lang="nl-NL" smtClean="0"/>
              <a:t>7-9-2018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89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364-3529-4DC7-B933-8E80CBB155F9}" type="datetime1">
              <a:rPr lang="nl-NL" smtClean="0"/>
              <a:t>7-9-2018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39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7778-3731-42F1-AFAE-C87AA2A66FA7}" type="datetime1">
              <a:rPr lang="nl-NL" smtClean="0"/>
              <a:t>7-9-2018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97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5EE1-20FF-49B0-8E6B-5279AF1F49EF}" type="datetime1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80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BB6C-7A50-4B08-8CA7-8013650CAC8E}" type="datetime1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61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74316-143A-445C-8BD2-75453B440E24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5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7DE7-924D-4B46-8156-425A08AB989F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78DD9-5CFB-4844-B3B9-16FF40C7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0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714923"/>
            <a:ext cx="9144793" cy="5143077"/>
          </a:xfrm>
          <a:prstGeom prst="rect">
            <a:avLst/>
          </a:prstGeom>
        </p:spPr>
      </p:pic>
      <p:sp>
        <p:nvSpPr>
          <p:cNvPr id="37" name="Tekstvak 36"/>
          <p:cNvSpPr txBox="1"/>
          <p:nvPr/>
        </p:nvSpPr>
        <p:spPr>
          <a:xfrm>
            <a:off x="0" y="0"/>
            <a:ext cx="9144000" cy="1714922"/>
          </a:xfrm>
          <a:prstGeom prst="rect">
            <a:avLst/>
          </a:prstGeom>
          <a:solidFill>
            <a:srgbClr val="3B3B3B"/>
          </a:solidFill>
        </p:spPr>
        <p:txBody>
          <a:bodyPr wrap="square" lIns="0" tIns="0" rIns="0" bIns="0" rtlCol="0" anchor="ctr" anchorCtr="1">
            <a:noAutofit/>
          </a:bodyPr>
          <a:lstStyle/>
          <a:p>
            <a:endParaRPr lang="nl-NL" dirty="0"/>
          </a:p>
        </p:txBody>
      </p:sp>
      <p:pic>
        <p:nvPicPr>
          <p:cNvPr id="41" name="Afbeelding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84" y="0"/>
            <a:ext cx="2726831" cy="1714922"/>
          </a:xfrm>
          <a:prstGeom prst="rect">
            <a:avLst/>
          </a:prstGeom>
        </p:spPr>
      </p:pic>
      <p:sp>
        <p:nvSpPr>
          <p:cNvPr id="42" name="Ondertitel 2"/>
          <p:cNvSpPr>
            <a:spLocks noGrp="1"/>
          </p:cNvSpPr>
          <p:nvPr>
            <p:ph type="subTitle" idx="1"/>
          </p:nvPr>
        </p:nvSpPr>
        <p:spPr>
          <a:xfrm>
            <a:off x="1325879" y="1925300"/>
            <a:ext cx="6492240" cy="4036347"/>
          </a:xfrm>
          <a:ln>
            <a:noFill/>
          </a:ln>
        </p:spPr>
        <p:txBody>
          <a:bodyPr lIns="72000" tIns="360000" rIns="72000" bIns="180000" anchor="ctr" anchorCtr="1">
            <a:noAutofit/>
          </a:bodyPr>
          <a:lstStyle/>
          <a:p>
            <a:r>
              <a:rPr lang="nl-NL" sz="6000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Trivent</a:t>
            </a:r>
            <a:r>
              <a:rPr lang="nl-NL" sz="4000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 </a:t>
            </a:r>
          </a:p>
          <a:p>
            <a:r>
              <a:rPr lang="nl-NL" sz="4000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accountants &amp; belastingadviseurs</a:t>
            </a:r>
            <a:endParaRPr lang="nl-NL" sz="4000" dirty="0">
              <a:latin typeface="MarselisPro" panose="020B0504020101020102" pitchFamily="34" charset="0"/>
              <a:cs typeface="Marselis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-1" y="1040562"/>
            <a:ext cx="9144000" cy="624809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ndertitel 2"/>
          <p:cNvSpPr>
            <a:spLocks noGrp="1"/>
          </p:cNvSpPr>
          <p:nvPr>
            <p:ph type="subTitle" idx="1"/>
          </p:nvPr>
        </p:nvSpPr>
        <p:spPr>
          <a:xfrm>
            <a:off x="657224" y="2085973"/>
            <a:ext cx="7843840" cy="4162117"/>
          </a:xfrm>
          <a:ln>
            <a:noFill/>
          </a:ln>
        </p:spPr>
        <p:txBody>
          <a:bodyPr lIns="72000" tIns="360000" rIns="72000" bIns="180000">
            <a:noAutofit/>
          </a:bodyPr>
          <a:lstStyle/>
          <a:p>
            <a:endParaRPr lang="nl-NL" sz="4400" dirty="0" smtClean="0">
              <a:latin typeface="MarselisPro" panose="020B0504020101020102" pitchFamily="34" charset="0"/>
              <a:cs typeface="MarselisPro" panose="020B0504020101020102" pitchFamily="34" charset="0"/>
            </a:endParaRPr>
          </a:p>
          <a:p>
            <a:endParaRPr lang="nl-NL" sz="4400" dirty="0">
              <a:latin typeface="MarselisPro" panose="020B0504020101020102" pitchFamily="34" charset="0"/>
              <a:cs typeface="MarselisPro" panose="020B0504020101020102" pitchFamily="34" charset="0"/>
            </a:endParaRPr>
          </a:p>
        </p:txBody>
      </p:sp>
      <p:sp>
        <p:nvSpPr>
          <p:cNvPr id="8" name="Ondertitel 2"/>
          <p:cNvSpPr txBox="1">
            <a:spLocks/>
          </p:cNvSpPr>
          <p:nvPr/>
        </p:nvSpPr>
        <p:spPr>
          <a:xfrm>
            <a:off x="642937" y="2085972"/>
            <a:ext cx="7858125" cy="4423112"/>
          </a:xfrm>
          <a:prstGeom prst="rect">
            <a:avLst/>
          </a:prstGeom>
        </p:spPr>
        <p:txBody>
          <a:bodyPr vert="horz" lIns="72000" tIns="180000" rIns="72000" bIns="180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0" indent="-341313" fontAlgn="base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r>
              <a:rPr lang="nl-NL" sz="3200" b="1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Key</a:t>
            </a:r>
            <a:r>
              <a:rPr lang="nl-NL" sz="3200" b="1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data</a:t>
            </a:r>
          </a:p>
          <a:p>
            <a:pPr marL="341313" lvl="0" indent="-341313" algn="l" fontAlgn="base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r>
              <a:rPr lang="nl-NL" sz="3200" b="1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	</a:t>
            </a:r>
            <a:r>
              <a:rPr lang="nl-NL" sz="2000" b="1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Merger</a:t>
            </a:r>
            <a:r>
              <a:rPr lang="nl-NL" sz="2000" b="1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of 3 independent </a:t>
            </a:r>
            <a:r>
              <a:rPr lang="nl-NL" sz="2000" b="1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firms</a:t>
            </a:r>
            <a:r>
              <a:rPr lang="nl-NL" sz="2000" b="1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sz="2000" b="1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founded</a:t>
            </a:r>
            <a:r>
              <a:rPr lang="nl-NL" sz="2000" b="1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app. 25 </a:t>
            </a:r>
            <a:r>
              <a:rPr lang="nl-NL" sz="2000" b="1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years</a:t>
            </a:r>
            <a:r>
              <a:rPr lang="nl-NL" sz="2000" b="1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sz="2000" b="1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ago</a:t>
            </a:r>
            <a:endParaRPr lang="nl-NL" sz="2000" b="1" dirty="0" smtClean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pPr marL="341313" lvl="0" indent="-341313" algn="l" fontAlgn="base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endParaRPr lang="nl-NL" sz="2000" b="1" dirty="0" smtClean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pPr marL="341313" lvl="0" indent="-341313" algn="l" fontAlgn="base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	</a:t>
            </a:r>
            <a:r>
              <a:rPr lang="nl-NL" sz="2000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Combined</a:t>
            </a:r>
            <a:r>
              <a:rPr lang="nl-NL" sz="2000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sz="2000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forces</a:t>
            </a:r>
            <a:r>
              <a:rPr lang="nl-NL" sz="2000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in 2015 en 2018 (KRP, member of CHI) </a:t>
            </a:r>
          </a:p>
          <a:p>
            <a:pPr marL="341313" lvl="0" indent="-341313" algn="l" fontAlgn="base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endParaRPr lang="nl-NL" sz="2000" kern="0" dirty="0" smtClean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pPr marL="341313" lvl="0" indent="-341313" algn="l" fontAlgn="base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r>
              <a:rPr lang="nl-NL" sz="2000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	</a:t>
            </a:r>
            <a:r>
              <a:rPr lang="nl-NL" sz="2000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Approximately</a:t>
            </a:r>
            <a:r>
              <a:rPr lang="nl-NL" sz="2000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60 professionals (7 partners) in accounting, </a:t>
            </a:r>
            <a:r>
              <a:rPr lang="nl-NL" sz="2000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tax</a:t>
            </a:r>
            <a:r>
              <a:rPr lang="nl-NL" sz="2000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sz="2000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advisory</a:t>
            </a:r>
            <a:r>
              <a:rPr lang="nl-NL" sz="2000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, corporate finance </a:t>
            </a:r>
            <a:r>
              <a:rPr lang="nl-NL" sz="2000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and</a:t>
            </a:r>
            <a:r>
              <a:rPr lang="nl-NL" sz="2000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auditing.</a:t>
            </a:r>
          </a:p>
          <a:p>
            <a:pPr marL="341313" lvl="0" indent="-341313" algn="l" fontAlgn="base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endParaRPr lang="nl-NL" sz="2000" kern="0" dirty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pPr marL="341313" lvl="0" indent="-341313" algn="l" fontAlgn="base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r>
              <a:rPr lang="nl-NL" sz="2000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	In 3 </a:t>
            </a:r>
            <a:r>
              <a:rPr lang="nl-NL" sz="2000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locations</a:t>
            </a:r>
            <a:r>
              <a:rPr lang="nl-NL" sz="2000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in Eindhoven-, ‘s-Hertogenbosch- </a:t>
            </a:r>
            <a:r>
              <a:rPr lang="nl-NL" sz="2000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and</a:t>
            </a:r>
            <a:r>
              <a:rPr lang="nl-NL" sz="2000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Tilburg-area</a:t>
            </a:r>
          </a:p>
          <a:p>
            <a:pPr marL="341313" lvl="0" indent="-341313" algn="l" fontAlgn="base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endParaRPr lang="nl-NL" sz="2000" kern="0" dirty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pPr marL="341313" lvl="0" indent="-341313" algn="l" fontAlgn="base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endParaRPr lang="nl-NL" sz="2000" kern="0" dirty="0" smtClean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endParaRPr lang="nl-NL" dirty="0">
              <a:latin typeface="MarselisPro-Bold" panose="020B0804030101020102" pitchFamily="34" charset="0"/>
              <a:cs typeface="MarselisPro-Bold" panose="020B0804030101020102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0"/>
            <a:ext cx="9144000" cy="1714922"/>
          </a:xfrm>
          <a:prstGeom prst="rect">
            <a:avLst/>
          </a:prstGeom>
          <a:solidFill>
            <a:srgbClr val="3B3B3B"/>
          </a:solidFill>
        </p:spPr>
        <p:txBody>
          <a:bodyPr wrap="square" lIns="0" tIns="0" rIns="0" bIns="0" rtlCol="0" anchor="ctr" anchorCtr="1">
            <a:no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84" y="0"/>
            <a:ext cx="2726831" cy="171492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05" y="2917378"/>
            <a:ext cx="192694" cy="2691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05" y="3625745"/>
            <a:ext cx="195089" cy="2682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33" y="4265042"/>
            <a:ext cx="195089" cy="26824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05" y="5165517"/>
            <a:ext cx="195089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al 15"/>
          <p:cNvSpPr/>
          <p:nvPr/>
        </p:nvSpPr>
        <p:spPr>
          <a:xfrm>
            <a:off x="5368089" y="3819033"/>
            <a:ext cx="1624263" cy="154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4963026" y="2304907"/>
            <a:ext cx="1624263" cy="154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/>
          <p:cNvSpPr/>
          <p:nvPr/>
        </p:nvSpPr>
        <p:spPr>
          <a:xfrm>
            <a:off x="3338763" y="2370221"/>
            <a:ext cx="1624263" cy="154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1714922"/>
            <a:ext cx="9143999" cy="4533172"/>
          </a:xfrm>
          <a:prstGeom prst="rect">
            <a:avLst/>
          </a:prstGeom>
          <a:blipFill dpi="0" rotWithShape="1">
            <a:blip r:embed="rId2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0" y="6248094"/>
            <a:ext cx="9143999" cy="609906"/>
          </a:xfrm>
          <a:prstGeom prst="rect">
            <a:avLst/>
          </a:prstGeom>
          <a:solidFill>
            <a:srgbClr val="9C8978"/>
          </a:solidFill>
        </p:spPr>
        <p:txBody>
          <a:bodyPr wrap="square" lIns="0" tIns="0" rIns="0" bIns="0" rtlCol="0" anchor="ctr" anchorCtr="1">
            <a:noAutofit/>
          </a:bodyPr>
          <a:lstStyle/>
          <a:p>
            <a:endParaRPr lang="nl-NL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6249051"/>
            <a:ext cx="1943099" cy="608949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7200900" y="6183086"/>
            <a:ext cx="0" cy="7402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0" y="0"/>
            <a:ext cx="9144000" cy="1714922"/>
          </a:xfrm>
          <a:prstGeom prst="rect">
            <a:avLst/>
          </a:prstGeom>
          <a:solidFill>
            <a:srgbClr val="3B3B3B"/>
          </a:solidFill>
        </p:spPr>
        <p:txBody>
          <a:bodyPr wrap="square" lIns="0" tIns="0" rIns="0" bIns="0" rtlCol="0" anchor="ctr" anchorCtr="1">
            <a:noAutofit/>
          </a:bodyPr>
          <a:lstStyle/>
          <a:p>
            <a:endParaRPr lang="nl-NL" dirty="0"/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584" y="0"/>
            <a:ext cx="2726831" cy="17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" y="1040562"/>
            <a:ext cx="9144000" cy="6248094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0" y="0"/>
            <a:ext cx="9144000" cy="1714922"/>
          </a:xfrm>
          <a:prstGeom prst="rect">
            <a:avLst/>
          </a:prstGeom>
          <a:solidFill>
            <a:srgbClr val="3B3B3B"/>
          </a:solidFill>
        </p:spPr>
        <p:txBody>
          <a:bodyPr wrap="square" lIns="0" tIns="0" rIns="0" bIns="0" rtlCol="0" anchor="ctr" anchorCtr="1">
            <a:no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24" y="353419"/>
            <a:ext cx="2157498" cy="135686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96351" y="2159175"/>
            <a:ext cx="7351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fontAlgn="base"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	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Rendering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services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to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small </a:t>
            </a:r>
            <a:r>
              <a:rPr lang="nl-NL" kern="0" dirty="0" err="1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and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medium </a:t>
            </a:r>
            <a:r>
              <a:rPr lang="nl-NL" kern="0" dirty="0" err="1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sized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(</a:t>
            </a:r>
            <a:r>
              <a:rPr lang="nl-NL" kern="0" dirty="0" err="1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often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family </a:t>
            </a:r>
            <a:r>
              <a:rPr lang="nl-NL" kern="0" dirty="0" err="1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owned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) companies </a:t>
            </a:r>
            <a:r>
              <a:rPr lang="nl-NL" kern="0" dirty="0" err="1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and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their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stakeholders in </a:t>
            </a:r>
            <a:r>
              <a:rPr lang="nl-NL" kern="0" dirty="0" err="1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all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kind 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of 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business, </a:t>
            </a:r>
            <a:r>
              <a:rPr lang="nl-NL" kern="0" dirty="0" err="1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except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for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agricultural</a:t>
            </a: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activities</a:t>
            </a:r>
            <a:endParaRPr lang="nl-NL" kern="0" dirty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pPr marL="341313" lvl="0" indent="-341313" fontAlgn="base"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endParaRPr lang="nl-NL" kern="0" dirty="0" smtClean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pPr marL="341313" lvl="0" indent="-341313" fontAlgn="base"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r>
              <a:rPr lang="nl-NL" kern="0" dirty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	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Licensed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by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AFM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to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perform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audits (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mandatory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for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medium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sized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entities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)</a:t>
            </a:r>
          </a:p>
          <a:p>
            <a:pPr marL="341313" lvl="0" indent="-341313" fontAlgn="base"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endParaRPr lang="nl-NL" kern="0" dirty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pPr marL="341313" lvl="0" indent="-341313" fontAlgn="base"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	Member of NBA (professional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organisation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of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CPA’s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), SRA (370 high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quality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firms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in accounting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and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advisory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)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and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NOB (professional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organisation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of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tax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advisors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)</a:t>
            </a:r>
          </a:p>
          <a:p>
            <a:pPr marL="341313" lvl="0" indent="-341313" fontAlgn="base"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endParaRPr lang="nl-NL" kern="0" dirty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pPr marL="341313" lvl="0" indent="-341313" fontAlgn="base"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	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Based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in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the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south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of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the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Netherlands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and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serving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customers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throughout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the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country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and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surrouding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 </a:t>
            </a:r>
            <a:r>
              <a:rPr lang="nl-NL" kern="0" dirty="0" err="1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countries</a:t>
            </a:r>
            <a: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.</a:t>
            </a:r>
            <a:br>
              <a:rPr lang="nl-NL" kern="0" dirty="0" smtClean="0">
                <a:solidFill>
                  <a:srgbClr val="000000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</a:br>
            <a:endParaRPr lang="nl-NL" kern="0" dirty="0" smtClean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pPr marL="341313" lvl="0" indent="-341313" fontAlgn="base"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endParaRPr lang="nl-NL" kern="0" dirty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  <a:p>
            <a:pPr marL="341313" lvl="0" indent="-341313" fontAlgn="base">
              <a:spcBef>
                <a:spcPts val="25"/>
              </a:spcBef>
              <a:spcAft>
                <a:spcPct val="0"/>
              </a:spcAft>
              <a:tabLst>
                <a:tab pos="3051175" algn="l"/>
                <a:tab pos="3343275" algn="l"/>
              </a:tabLst>
              <a:defRPr/>
            </a:pPr>
            <a:endParaRPr lang="nl-NL" kern="0" dirty="0">
              <a:solidFill>
                <a:srgbClr val="000000"/>
              </a:solidFill>
              <a:latin typeface="MarselisPro-Bold" panose="020B0804030101020102" pitchFamily="34" charset="0"/>
              <a:ea typeface="Tahoma" panose="020B0604030504040204" pitchFamily="34" charset="0"/>
              <a:cs typeface="MarselisPro-Bold" panose="020B0804030101020102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51" y="2236097"/>
            <a:ext cx="195089" cy="2682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96" y="3313337"/>
            <a:ext cx="195089" cy="26824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96" y="4122329"/>
            <a:ext cx="195089" cy="26824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95" y="5268785"/>
            <a:ext cx="195089" cy="2682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84" y="0"/>
            <a:ext cx="2726831" cy="17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/>
          <p:cNvSpPr txBox="1"/>
          <p:nvPr/>
        </p:nvSpPr>
        <p:spPr>
          <a:xfrm>
            <a:off x="0" y="6248094"/>
            <a:ext cx="9143999" cy="609906"/>
          </a:xfrm>
          <a:prstGeom prst="rect">
            <a:avLst/>
          </a:prstGeom>
          <a:solidFill>
            <a:srgbClr val="9C8978"/>
          </a:solidFill>
        </p:spPr>
        <p:txBody>
          <a:bodyPr wrap="square" lIns="0" tIns="0" rIns="0" bIns="0" rtlCol="0" anchor="ctr" anchorCtr="1">
            <a:noAutofit/>
          </a:bodyPr>
          <a:lstStyle/>
          <a:p>
            <a:endParaRPr lang="nl-NL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6249051"/>
            <a:ext cx="1943099" cy="608949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7200900" y="6183086"/>
            <a:ext cx="0" cy="7402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0" y="0"/>
            <a:ext cx="9144000" cy="1714922"/>
          </a:xfrm>
          <a:prstGeom prst="rect">
            <a:avLst/>
          </a:prstGeom>
          <a:solidFill>
            <a:srgbClr val="3B3B3B"/>
          </a:solidFill>
        </p:spPr>
        <p:txBody>
          <a:bodyPr wrap="square" lIns="0" tIns="0" rIns="0" bIns="0" rtlCol="0" anchor="ctr" anchorCtr="1">
            <a:noAutofit/>
          </a:bodyPr>
          <a:lstStyle/>
          <a:p>
            <a:endParaRPr lang="nl-NL" dirty="0"/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84" y="0"/>
            <a:ext cx="2726831" cy="17149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922"/>
            <a:ext cx="9144793" cy="514307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85196" y="1928369"/>
            <a:ext cx="830780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 smtClean="0">
                <a:latin typeface="MarselisPro" panose="020B0504020101020102" pitchFamily="34" charset="0"/>
                <a:cs typeface="MarselisPro" panose="020B0504020101020102" pitchFamily="34" charset="0"/>
              </a:rPr>
              <a:t>Our</a:t>
            </a:r>
            <a:r>
              <a:rPr lang="nl-NL" sz="3200" b="1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 </a:t>
            </a:r>
            <a:r>
              <a:rPr lang="nl-NL" sz="3200" b="1" dirty="0" err="1" smtClean="0">
                <a:latin typeface="MarselisPro" panose="020B0504020101020102" pitchFamily="34" charset="0"/>
                <a:cs typeface="MarselisPro" panose="020B0504020101020102" pitchFamily="34" charset="0"/>
              </a:rPr>
              <a:t>objectives</a:t>
            </a:r>
            <a:endParaRPr lang="nl-NL" sz="3200" b="1" dirty="0" smtClean="0">
              <a:latin typeface="MarselisPro" panose="020B0504020101020102" pitchFamily="34" charset="0"/>
              <a:cs typeface="MarselisPro" panose="020B0504020101020102" pitchFamily="34" charset="0"/>
            </a:endParaRPr>
          </a:p>
          <a:p>
            <a:pPr algn="ctr"/>
            <a:endParaRPr lang="nl-NL" sz="1600" b="1" dirty="0">
              <a:latin typeface="MarselisPro" panose="020B0504020101020102" pitchFamily="34" charset="0"/>
              <a:cs typeface="MarselisPro" panose="020B0504020101020102" pitchFamily="34" charset="0"/>
            </a:endParaRPr>
          </a:p>
          <a:p>
            <a:r>
              <a:rPr lang="nl-NL" sz="2000" b="1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	</a:t>
            </a:r>
            <a:r>
              <a:rPr lang="en-GB" b="1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To excel in accounting, auditing, corporate finance and tax advisory by:</a:t>
            </a:r>
          </a:p>
          <a:p>
            <a:pPr marL="742950" lvl="1" indent="-285750">
              <a:buFontTx/>
              <a:buChar char="-"/>
            </a:pPr>
            <a:r>
              <a:rPr lang="en-GB" sz="1600" b="1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Continuous development and training of our professionals</a:t>
            </a:r>
          </a:p>
          <a:p>
            <a:pPr marL="742950" lvl="1" indent="-285750">
              <a:buFontTx/>
              <a:buChar char="-"/>
            </a:pPr>
            <a:r>
              <a:rPr lang="en-GB" sz="1600" b="1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Building bridges with our customers using sophisticated ICT solutions</a:t>
            </a:r>
          </a:p>
          <a:p>
            <a:pPr marL="742950" lvl="1" indent="-285750">
              <a:buFontTx/>
              <a:buChar char="-"/>
            </a:pPr>
            <a:r>
              <a:rPr lang="en-GB" sz="1600" b="1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Using intelligent software solutions for data analyses and data exchange</a:t>
            </a:r>
          </a:p>
          <a:p>
            <a:endParaRPr lang="nl-NL" sz="1600" b="1" dirty="0">
              <a:latin typeface="MarselisPro" panose="020B0504020101020102" pitchFamily="34" charset="0"/>
              <a:cs typeface="MarselisPro" panose="020B0504020101020102" pitchFamily="34" charset="0"/>
            </a:endParaRPr>
          </a:p>
          <a:p>
            <a:r>
              <a:rPr lang="nl-NL" sz="1600" b="1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	</a:t>
            </a:r>
            <a:r>
              <a:rPr lang="nl-NL" sz="1600" b="1" dirty="0" err="1" smtClean="0">
                <a:latin typeface="MarselisPro" panose="020B0504020101020102" pitchFamily="34" charset="0"/>
                <a:cs typeface="MarselisPro" panose="020B0504020101020102" pitchFamily="34" charset="0"/>
              </a:rPr>
              <a:t>To</a:t>
            </a:r>
            <a:r>
              <a:rPr lang="nl-NL" sz="1600" b="1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 b</a:t>
            </a:r>
            <a:r>
              <a:rPr lang="en-GB" b="1" dirty="0" err="1" smtClean="0">
                <a:latin typeface="MarselisPro" panose="020B0504020101020102" pitchFamily="34" charset="0"/>
                <a:cs typeface="MarselisPro" panose="020B0504020101020102" pitchFamily="34" charset="0"/>
              </a:rPr>
              <a:t>ecome</a:t>
            </a:r>
            <a:r>
              <a:rPr lang="en-GB" b="1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 the best employer for talented people by offering them 	excellent working conditions and facilities to develop themselves into 	top professionals</a:t>
            </a:r>
          </a:p>
          <a:p>
            <a:endParaRPr lang="nl-NL" b="1" dirty="0">
              <a:latin typeface="MarselisPro" panose="020B0504020101020102" pitchFamily="34" charset="0"/>
              <a:cs typeface="MarselisPro" panose="020B0504020101020102" pitchFamily="34" charset="0"/>
            </a:endParaRPr>
          </a:p>
          <a:p>
            <a:r>
              <a:rPr lang="nl-NL" b="1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	</a:t>
            </a:r>
            <a:r>
              <a:rPr lang="en-GB" b="1" dirty="0" smtClean="0">
                <a:latin typeface="MarselisPro" panose="020B0504020101020102" pitchFamily="34" charset="0"/>
                <a:cs typeface="MarselisPro" panose="020B0504020101020102" pitchFamily="34" charset="0"/>
              </a:rPr>
              <a:t>Double our size in terms of number of professionals employed and 	turnover within the next 10 years</a:t>
            </a:r>
          </a:p>
          <a:p>
            <a:endParaRPr lang="nl-NL" sz="2000" b="1" dirty="0">
              <a:latin typeface="MarselisPro" panose="020B0504020101020102" pitchFamily="34" charset="0"/>
              <a:cs typeface="MarselisPro" panose="020B0504020101020102" pitchFamily="34" charset="0"/>
            </a:endParaRPr>
          </a:p>
          <a:p>
            <a:endParaRPr lang="nl-NL" sz="2000" b="1" dirty="0" smtClean="0">
              <a:latin typeface="MarselisPro" panose="020B0504020101020102" pitchFamily="34" charset="0"/>
              <a:cs typeface="MarselisPro" panose="020B0504020101020102" pitchFamily="34" charset="0"/>
            </a:endParaRPr>
          </a:p>
          <a:p>
            <a:pPr marL="285750" indent="-285750">
              <a:buFontTx/>
              <a:buChar char="-"/>
            </a:pPr>
            <a:endParaRPr lang="nl-NL" sz="1600" b="1" dirty="0" smtClean="0">
              <a:latin typeface="MarselisPro" panose="020B0504020101020102" pitchFamily="34" charset="0"/>
              <a:cs typeface="MarselisPro" panose="020B0504020101020102" pitchFamily="34" charset="0"/>
            </a:endParaRPr>
          </a:p>
          <a:p>
            <a:endParaRPr lang="nl-NL" sz="2000" b="1" dirty="0">
              <a:latin typeface="MarselisPro" panose="020B0504020101020102" pitchFamily="34" charset="0"/>
              <a:cs typeface="MarselisPro" panose="020B0504020101020102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58" y="2788718"/>
            <a:ext cx="195089" cy="26824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56" y="4018213"/>
            <a:ext cx="195089" cy="26824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55" y="5057028"/>
            <a:ext cx="195089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922"/>
            <a:ext cx="9144793" cy="5143077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2937" y="1261902"/>
            <a:ext cx="7858125" cy="4986190"/>
          </a:xfrm>
        </p:spPr>
        <p:txBody>
          <a:bodyPr lIns="72000" tIns="180000" rIns="72000" bIns="180000" anchor="ctr"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0A48C"/>
              </a:buClr>
              <a:defRPr/>
            </a:pPr>
            <a:r>
              <a:rPr lang="nl-NL" sz="8800" kern="0" dirty="0" err="1" smtClean="0">
                <a:solidFill>
                  <a:srgbClr val="9C8978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Questions</a:t>
            </a:r>
            <a:r>
              <a:rPr lang="nl-NL" sz="8800" kern="0" dirty="0" smtClean="0">
                <a:solidFill>
                  <a:srgbClr val="9C8978"/>
                </a:solidFill>
                <a:latin typeface="MarselisPro-Bold" panose="020B0804030101020102" pitchFamily="34" charset="0"/>
                <a:ea typeface="Tahoma" panose="020B0604030504040204" pitchFamily="34" charset="0"/>
                <a:cs typeface="MarselisPro-Bold" panose="020B0804030101020102" pitchFamily="34" charset="0"/>
              </a:rPr>
              <a:t>?</a:t>
            </a:r>
            <a:endParaRPr lang="nl-NL" sz="8800" dirty="0">
              <a:solidFill>
                <a:srgbClr val="9C8978"/>
              </a:solidFill>
              <a:latin typeface="MarselisPro-Bold" panose="020B0804030101020102" pitchFamily="34" charset="0"/>
              <a:cs typeface="MarselisPro-Bold" panose="020B0804030101020102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844" y="-1"/>
            <a:ext cx="2962394" cy="176142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0" y="6248094"/>
            <a:ext cx="9143999" cy="609906"/>
          </a:xfrm>
          <a:prstGeom prst="rect">
            <a:avLst/>
          </a:prstGeom>
          <a:solidFill>
            <a:srgbClr val="9C8978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defTabSz="179388"/>
            <a:r>
              <a:rPr lang="nl-NL" sz="1100" dirty="0">
                <a:solidFill>
                  <a:schemeClr val="bg1"/>
                </a:solidFill>
                <a:latin typeface="MarselisPro" panose="020B0504020101020102" pitchFamily="34" charset="0"/>
                <a:cs typeface="MarselisPro" panose="020B0504020101020102" pitchFamily="34" charset="0"/>
              </a:rPr>
              <a:t>k</a:t>
            </a:r>
            <a:r>
              <a:rPr lang="nl-NL" sz="1100" dirty="0" smtClean="0">
                <a:solidFill>
                  <a:schemeClr val="bg1"/>
                </a:solidFill>
                <a:latin typeface="MarselisPro" panose="020B0504020101020102" pitchFamily="34" charset="0"/>
                <a:cs typeface="MarselisPro" panose="020B0504020101020102" pitchFamily="34" charset="0"/>
              </a:rPr>
              <a:t>antoor ‘s-Hertogenbosch							kantoor Nuenen								kantoor Waalwijk							088 374 23 74</a:t>
            </a:r>
          </a:p>
          <a:p>
            <a:pPr defTabSz="179388"/>
            <a:r>
              <a:rPr lang="nl-NL" sz="1100" dirty="0" err="1" smtClean="0">
                <a:solidFill>
                  <a:schemeClr val="bg1"/>
                </a:solidFill>
                <a:latin typeface="MarselisPro" panose="020B0504020101020102" pitchFamily="34" charset="0"/>
                <a:cs typeface="MarselisPro" panose="020B0504020101020102" pitchFamily="34" charset="0"/>
              </a:rPr>
              <a:t>Vughterweg</a:t>
            </a:r>
            <a:r>
              <a:rPr lang="nl-NL" sz="1100" dirty="0" smtClean="0">
                <a:solidFill>
                  <a:schemeClr val="bg1"/>
                </a:solidFill>
                <a:latin typeface="MarselisPro" panose="020B0504020101020102" pitchFamily="34" charset="0"/>
                <a:cs typeface="MarselisPro" panose="020B0504020101020102" pitchFamily="34" charset="0"/>
              </a:rPr>
              <a:t> 47j, 5211 CK ‘s-Hertogenbosch		</a:t>
            </a:r>
            <a:r>
              <a:rPr lang="nl-NL" sz="1100" dirty="0" err="1" smtClean="0">
                <a:solidFill>
                  <a:schemeClr val="bg1"/>
                </a:solidFill>
                <a:latin typeface="MarselisPro" panose="020B0504020101020102" pitchFamily="34" charset="0"/>
                <a:cs typeface="MarselisPro" panose="020B0504020101020102" pitchFamily="34" charset="0"/>
              </a:rPr>
              <a:t>Collse</a:t>
            </a:r>
            <a:r>
              <a:rPr lang="nl-NL" sz="1100" dirty="0" smtClean="0">
                <a:solidFill>
                  <a:schemeClr val="bg1"/>
                </a:solidFill>
                <a:latin typeface="MarselisPro" panose="020B0504020101020102" pitchFamily="34" charset="0"/>
                <a:cs typeface="MarselisPro" panose="020B0504020101020102" pitchFamily="34" charset="0"/>
              </a:rPr>
              <a:t> Hoefdijk 16, 5674 VK Nuenen	Zinkerweg 1, 5145 NL Waalwijk			info@trivent.nl</a:t>
            </a:r>
          </a:p>
          <a:p>
            <a:pPr defTabSz="179388"/>
            <a:r>
              <a:rPr lang="nl-NL" sz="1100" dirty="0" smtClean="0">
                <a:solidFill>
                  <a:schemeClr val="bg1"/>
                </a:solidFill>
                <a:latin typeface="MarselisPro" panose="020B0504020101020102" pitchFamily="34" charset="0"/>
                <a:cs typeface="MarselisPro" panose="020B0504020101020102" pitchFamily="34" charset="0"/>
              </a:rPr>
              <a:t>Postbus 114, 5260 AC Vught							Postbus 295, 5670 AG Nuenen			Postbus 507, 5140 AM Waalwijk			www.trivent.nl</a:t>
            </a:r>
            <a:endParaRPr lang="nl-NL" sz="1100" dirty="0">
              <a:solidFill>
                <a:schemeClr val="bg1"/>
              </a:solidFill>
              <a:latin typeface="MarselisPro" panose="020B0504020101020102" pitchFamily="34" charset="0"/>
              <a:cs typeface="MarselisPro" panose="020B0504020101020102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623208" y="6248094"/>
            <a:ext cx="176263" cy="60990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nl-NL" sz="1100" b="1" dirty="0" smtClean="0">
                <a:solidFill>
                  <a:schemeClr val="bg1"/>
                </a:solidFill>
                <a:latin typeface="MarselisPro" panose="020B0504020101020102" pitchFamily="34" charset="0"/>
                <a:cs typeface="MarselisPro" panose="020B0504020101020102" pitchFamily="34" charset="0"/>
              </a:rPr>
              <a:t>t</a:t>
            </a:r>
          </a:p>
          <a:p>
            <a:pPr algn="ctr"/>
            <a:r>
              <a:rPr lang="nl-NL" sz="1100" b="1" dirty="0" smtClean="0">
                <a:solidFill>
                  <a:schemeClr val="bg1"/>
                </a:solidFill>
                <a:latin typeface="MarselisPro" panose="020B0504020101020102" pitchFamily="34" charset="0"/>
                <a:cs typeface="MarselisPro" panose="020B0504020101020102" pitchFamily="34" charset="0"/>
              </a:rPr>
              <a:t>e</a:t>
            </a:r>
          </a:p>
          <a:p>
            <a:pPr algn="ctr"/>
            <a:r>
              <a:rPr lang="nl-NL" sz="1100" b="1" dirty="0">
                <a:solidFill>
                  <a:schemeClr val="bg1"/>
                </a:solidFill>
                <a:latin typeface="MarselisPro" panose="020B0504020101020102" pitchFamily="34" charset="0"/>
                <a:cs typeface="MarselisPro" panose="020B0504020101020102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28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3168</TotalTime>
  <Words>16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MarselisPro</vt:lpstr>
      <vt:lpstr>MarselisPro-Bold</vt:lpstr>
      <vt:lpstr>Tahoma</vt:lpstr>
      <vt:lpstr>Kantoorthema</vt:lpstr>
      <vt:lpstr>1_Kantoorthema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Inleiding</dc:title>
  <dc:creator>Alexander Mus</dc:creator>
  <cp:lastModifiedBy>Carly Davis</cp:lastModifiedBy>
  <cp:revision>233</cp:revision>
  <cp:lastPrinted>2018-09-06T14:28:12Z</cp:lastPrinted>
  <dcterms:created xsi:type="dcterms:W3CDTF">2016-02-08T08:30:36Z</dcterms:created>
  <dcterms:modified xsi:type="dcterms:W3CDTF">2018-09-07T08:14:10Z</dcterms:modified>
</cp:coreProperties>
</file>